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wnloads:Kopya%20ekonomik%20veri%20takibi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wnloads:Kopya%20ekonomik%20veri%20takibi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Relationship Id="rId2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in:Documents:baskanlik_dosyasi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WEO_demindex!$BW$144</c:f>
              <c:strCache>
                <c:ptCount val="1"/>
                <c:pt idx="0">
                  <c:v>Otoriter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WEO_demindex!$BX$143:$CB$143</c:f>
              <c:strCache>
                <c:ptCount val="5"/>
                <c:pt idx="0">
                  <c:v>1991-1995</c:v>
                </c:pt>
                <c:pt idx="1">
                  <c:v>1996-2000</c:v>
                </c:pt>
                <c:pt idx="2">
                  <c:v>2001-2005</c:v>
                </c:pt>
                <c:pt idx="3">
                  <c:v>2006-2010</c:v>
                </c:pt>
                <c:pt idx="4">
                  <c:v>2011-2015</c:v>
                </c:pt>
              </c:strCache>
            </c:strRef>
          </c:cat>
          <c:val>
            <c:numRef>
              <c:f>WEO_demindex!$BX$144:$CB$144</c:f>
              <c:numCache>
                <c:formatCode>General</c:formatCode>
                <c:ptCount val="5"/>
                <c:pt idx="0">
                  <c:v>2360.000536046511</c:v>
                </c:pt>
                <c:pt idx="1">
                  <c:v>2615.029413953488</c:v>
                </c:pt>
                <c:pt idx="2">
                  <c:v>3307.926381818182</c:v>
                </c:pt>
                <c:pt idx="3">
                  <c:v>5580.447527272727</c:v>
                </c:pt>
                <c:pt idx="4">
                  <c:v>7021.848246511625</c:v>
                </c:pt>
              </c:numCache>
            </c:numRef>
          </c:val>
        </c:ser>
        <c:ser>
          <c:idx val="3"/>
          <c:order val="1"/>
          <c:tx>
            <c:strRef>
              <c:f>WEO_demindex!$BW$147</c:f>
              <c:strCache>
                <c:ptCount val="1"/>
                <c:pt idx="0">
                  <c:v>Demokrasi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WEO_demindex!$BX$143:$CB$143</c:f>
              <c:strCache>
                <c:ptCount val="5"/>
                <c:pt idx="0">
                  <c:v>1991-1995</c:v>
                </c:pt>
                <c:pt idx="1">
                  <c:v>1996-2000</c:v>
                </c:pt>
                <c:pt idx="2">
                  <c:v>2001-2005</c:v>
                </c:pt>
                <c:pt idx="3">
                  <c:v>2006-2010</c:v>
                </c:pt>
                <c:pt idx="4">
                  <c:v>2011-2015</c:v>
                </c:pt>
              </c:strCache>
            </c:strRef>
          </c:cat>
          <c:val>
            <c:numRef>
              <c:f>WEO_demindex!$BX$147:$CB$147</c:f>
              <c:numCache>
                <c:formatCode>General</c:formatCode>
                <c:ptCount val="5"/>
                <c:pt idx="0">
                  <c:v>22289.83293</c:v>
                </c:pt>
                <c:pt idx="1">
                  <c:v>25361.40623</c:v>
                </c:pt>
                <c:pt idx="2">
                  <c:v>32118.23108000001</c:v>
                </c:pt>
                <c:pt idx="3">
                  <c:v>46929.69692</c:v>
                </c:pt>
                <c:pt idx="4">
                  <c:v>51400.10424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1400888"/>
        <c:axId val="601403864"/>
      </c:barChart>
      <c:catAx>
        <c:axId val="601400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1403864"/>
        <c:crosses val="autoZero"/>
        <c:auto val="1"/>
        <c:lblAlgn val="ctr"/>
        <c:lblOffset val="100"/>
        <c:noMultiLvlLbl val="0"/>
      </c:catAx>
      <c:valAx>
        <c:axId val="601403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1400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916734668761"/>
          <c:y val="0.474183403954694"/>
          <c:w val="0.153083265331239"/>
          <c:h val="0.15498400656318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'kisi basina buyume'!$C$1</c:f>
              <c:strCache>
                <c:ptCount val="1"/>
                <c:pt idx="0">
                  <c:v>Türkiye</c:v>
                </c:pt>
              </c:strCache>
            </c:strRef>
          </c:tx>
          <c:invertIfNegative val="0"/>
          <c:cat>
            <c:strRef>
              <c:f>'kisi basina buyume'!$A$2:$A$20</c:f>
              <c:strCach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 </c:v>
                </c:pt>
              </c:strCache>
            </c:strRef>
          </c:cat>
          <c:val>
            <c:numRef>
              <c:f>'kisi basina buyume'!$C$2:$C$20</c:f>
              <c:numCache>
                <c:formatCode>###\ ###\ ###\ ##0</c:formatCode>
                <c:ptCount val="19"/>
                <c:pt idx="0">
                  <c:v>4442.0</c:v>
                </c:pt>
                <c:pt idx="1">
                  <c:v>4002.0</c:v>
                </c:pt>
                <c:pt idx="2">
                  <c:v>4228.0</c:v>
                </c:pt>
                <c:pt idx="3">
                  <c:v>3084.0</c:v>
                </c:pt>
                <c:pt idx="4">
                  <c:v>3580.0</c:v>
                </c:pt>
                <c:pt idx="5">
                  <c:v>4697.0</c:v>
                </c:pt>
                <c:pt idx="6">
                  <c:v>5960.0</c:v>
                </c:pt>
                <c:pt idx="7">
                  <c:v>7304.0</c:v>
                </c:pt>
                <c:pt idx="8">
                  <c:v>7905.0</c:v>
                </c:pt>
                <c:pt idx="9">
                  <c:v>9655.0</c:v>
                </c:pt>
                <c:pt idx="10">
                  <c:v>10930.0</c:v>
                </c:pt>
                <c:pt idx="11">
                  <c:v>8979.0</c:v>
                </c:pt>
                <c:pt idx="12">
                  <c:v>10559.0</c:v>
                </c:pt>
                <c:pt idx="13">
                  <c:v>11205.0</c:v>
                </c:pt>
                <c:pt idx="14">
                  <c:v>11587.0</c:v>
                </c:pt>
                <c:pt idx="15">
                  <c:v>12480.0</c:v>
                </c:pt>
                <c:pt idx="16">
                  <c:v>12112.0</c:v>
                </c:pt>
                <c:pt idx="17">
                  <c:v>11013.0</c:v>
                </c:pt>
                <c:pt idx="1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139784"/>
        <c:axId val="589142728"/>
      </c:barChart>
      <c:catAx>
        <c:axId val="589139784"/>
        <c:scaling>
          <c:orientation val="minMax"/>
        </c:scaling>
        <c:delete val="0"/>
        <c:axPos val="b"/>
        <c:majorTickMark val="out"/>
        <c:minorTickMark val="none"/>
        <c:tickLblPos val="nextTo"/>
        <c:crossAx val="589142728"/>
        <c:crosses val="autoZero"/>
        <c:auto val="1"/>
        <c:lblAlgn val="ctr"/>
        <c:lblOffset val="100"/>
        <c:noMultiLvlLbl val="0"/>
      </c:catAx>
      <c:valAx>
        <c:axId val="589142728"/>
        <c:scaling>
          <c:orientation val="minMax"/>
          <c:max val="21000.0"/>
          <c:min val="0.0"/>
        </c:scaling>
        <c:delete val="0"/>
        <c:axPos val="l"/>
        <c:majorGridlines/>
        <c:numFmt formatCode="###\ ###\ ###\ 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89139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'kisi basina buyume'!$C$1</c:f>
              <c:strCache>
                <c:ptCount val="1"/>
                <c:pt idx="0">
                  <c:v>Türkiye</c:v>
                </c:pt>
              </c:strCache>
            </c:strRef>
          </c:tx>
          <c:invertIfNegative val="0"/>
          <c:cat>
            <c:strRef>
              <c:f>'kisi basina buyume'!$A$2:$A$20</c:f>
              <c:strCach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 </c:v>
                </c:pt>
              </c:strCache>
            </c:strRef>
          </c:cat>
          <c:val>
            <c:numRef>
              <c:f>'kisi basina buyume'!$C$2:$C$20</c:f>
              <c:numCache>
                <c:formatCode>###\ ###\ ###\ ##0</c:formatCode>
                <c:ptCount val="19"/>
                <c:pt idx="0">
                  <c:v>4442.0</c:v>
                </c:pt>
                <c:pt idx="1">
                  <c:v>4002.0</c:v>
                </c:pt>
                <c:pt idx="2">
                  <c:v>4228.0</c:v>
                </c:pt>
                <c:pt idx="3">
                  <c:v>3084.0</c:v>
                </c:pt>
                <c:pt idx="4">
                  <c:v>3580.0</c:v>
                </c:pt>
                <c:pt idx="5">
                  <c:v>4697.0</c:v>
                </c:pt>
                <c:pt idx="6">
                  <c:v>5960.0</c:v>
                </c:pt>
                <c:pt idx="7">
                  <c:v>7304.0</c:v>
                </c:pt>
                <c:pt idx="8">
                  <c:v>7905.0</c:v>
                </c:pt>
                <c:pt idx="9">
                  <c:v>9655.0</c:v>
                </c:pt>
                <c:pt idx="10">
                  <c:v>10930.0</c:v>
                </c:pt>
                <c:pt idx="11">
                  <c:v>8979.0</c:v>
                </c:pt>
                <c:pt idx="12">
                  <c:v>10559.0</c:v>
                </c:pt>
                <c:pt idx="13">
                  <c:v>11205.0</c:v>
                </c:pt>
                <c:pt idx="14">
                  <c:v>11587.0</c:v>
                </c:pt>
                <c:pt idx="15">
                  <c:v>12480.0</c:v>
                </c:pt>
                <c:pt idx="16">
                  <c:v>12112.0</c:v>
                </c:pt>
                <c:pt idx="17">
                  <c:v>11013.0</c:v>
                </c:pt>
                <c:pt idx="18">
                  <c:v>0.0</c:v>
                </c:pt>
              </c:numCache>
            </c:numRef>
          </c:val>
        </c:ser>
        <c:ser>
          <c:idx val="0"/>
          <c:order val="1"/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val>
            <c:numRef>
              <c:f>'kisi basina buyume'!$E$2:$E$20</c:f>
              <c:numCache>
                <c:formatCode>###\ ###\ ###\ ##0</c:formatCode>
                <c:ptCount val="19"/>
                <c:pt idx="18" formatCode="General">
                  <c:v>7201.0</c:v>
                </c:pt>
              </c:numCache>
            </c:numRef>
          </c:val>
        </c:ser>
        <c:ser>
          <c:idx val="3"/>
          <c:order val="2"/>
          <c:spPr>
            <a:solidFill>
              <a:srgbClr val="3366FF"/>
            </a:solidFill>
          </c:spPr>
          <c:invertIfNegative val="0"/>
          <c:val>
            <c:numRef>
              <c:f>'kisi basina buyume'!$F$2:$F$20</c:f>
              <c:numCache>
                <c:formatCode>###\ ###\ ###\ ##0</c:formatCode>
                <c:ptCount val="19"/>
                <c:pt idx="18" formatCode="General">
                  <c:v>20000.0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905544"/>
        <c:axId val="612822264"/>
      </c:barChart>
      <c:catAx>
        <c:axId val="670905544"/>
        <c:scaling>
          <c:orientation val="minMax"/>
        </c:scaling>
        <c:delete val="0"/>
        <c:axPos val="b"/>
        <c:majorTickMark val="out"/>
        <c:minorTickMark val="none"/>
        <c:tickLblPos val="nextTo"/>
        <c:crossAx val="612822264"/>
        <c:crosses val="autoZero"/>
        <c:auto val="1"/>
        <c:lblAlgn val="ctr"/>
        <c:lblOffset val="100"/>
        <c:noMultiLvlLbl val="0"/>
      </c:catAx>
      <c:valAx>
        <c:axId val="612822264"/>
        <c:scaling>
          <c:orientation val="minMax"/>
        </c:scaling>
        <c:delete val="0"/>
        <c:axPos val="l"/>
        <c:majorGridlines/>
        <c:numFmt formatCode="###\ ###\ ###\ 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70905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WEO_demindex!$BW$240</c:f>
              <c:strCache>
                <c:ptCount val="1"/>
                <c:pt idx="0">
                  <c:v>Otoriter</c:v>
                </c:pt>
              </c:strCache>
            </c:strRef>
          </c:tx>
          <c:invertIfNegative val="0"/>
          <c:cat>
            <c:strRef>
              <c:f>WEO_demindex!$BX$239:$CB$239</c:f>
              <c:strCache>
                <c:ptCount val="5"/>
                <c:pt idx="0">
                  <c:v>1991-1995</c:v>
                </c:pt>
                <c:pt idx="1">
                  <c:v>1996-2000</c:v>
                </c:pt>
                <c:pt idx="2">
                  <c:v>2001-2005</c:v>
                </c:pt>
                <c:pt idx="3">
                  <c:v>2006-2010</c:v>
                </c:pt>
                <c:pt idx="4">
                  <c:v>2011-2015</c:v>
                </c:pt>
              </c:strCache>
            </c:strRef>
          </c:cat>
          <c:val>
            <c:numRef>
              <c:f>WEO_demindex!$BX$240:$CB$240</c:f>
              <c:numCache>
                <c:formatCode>General</c:formatCode>
                <c:ptCount val="5"/>
                <c:pt idx="0">
                  <c:v>12.82854090909091</c:v>
                </c:pt>
                <c:pt idx="1">
                  <c:v>10.63985892857143</c:v>
                </c:pt>
                <c:pt idx="2">
                  <c:v>9.988163636363637</c:v>
                </c:pt>
                <c:pt idx="3">
                  <c:v>8.181817142857144</c:v>
                </c:pt>
                <c:pt idx="4">
                  <c:v>7.900433823529412</c:v>
                </c:pt>
              </c:numCache>
            </c:numRef>
          </c:val>
        </c:ser>
        <c:ser>
          <c:idx val="3"/>
          <c:order val="1"/>
          <c:tx>
            <c:strRef>
              <c:f>WEO_demindex!$BW$243</c:f>
              <c:strCache>
                <c:ptCount val="1"/>
                <c:pt idx="0">
                  <c:v>Demokrasi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WEO_demindex!$BX$239:$CB$239</c:f>
              <c:strCache>
                <c:ptCount val="5"/>
                <c:pt idx="0">
                  <c:v>1991-1995</c:v>
                </c:pt>
                <c:pt idx="1">
                  <c:v>1996-2000</c:v>
                </c:pt>
                <c:pt idx="2">
                  <c:v>2001-2005</c:v>
                </c:pt>
                <c:pt idx="3">
                  <c:v>2006-2010</c:v>
                </c:pt>
                <c:pt idx="4">
                  <c:v>2011-2015</c:v>
                </c:pt>
              </c:strCache>
            </c:strRef>
          </c:cat>
          <c:val>
            <c:numRef>
              <c:f>WEO_demindex!$BX$243:$CB$243</c:f>
              <c:numCache>
                <c:formatCode>General</c:formatCode>
                <c:ptCount val="5"/>
                <c:pt idx="0">
                  <c:v>8.157950000000003</c:v>
                </c:pt>
                <c:pt idx="1">
                  <c:v>7.07294</c:v>
                </c:pt>
                <c:pt idx="2">
                  <c:v>6.324259999999999</c:v>
                </c:pt>
                <c:pt idx="3">
                  <c:v>6.350439999999999</c:v>
                </c:pt>
                <c:pt idx="4">
                  <c:v>7.42282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621848"/>
        <c:axId val="749751192"/>
      </c:barChart>
      <c:catAx>
        <c:axId val="749621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49751192"/>
        <c:crosses val="autoZero"/>
        <c:auto val="1"/>
        <c:lblAlgn val="ctr"/>
        <c:lblOffset val="100"/>
        <c:noMultiLvlLbl val="0"/>
      </c:catAx>
      <c:valAx>
        <c:axId val="749751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49621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460986129751"/>
          <c:y val="0.766710967138815"/>
          <c:w val="0.152810031690746"/>
          <c:h val="0.13189893388955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WEO_demindex!$CH$197</c:f>
              <c:strCache>
                <c:ptCount val="1"/>
                <c:pt idx="0">
                  <c:v>1991-2015</c:v>
                </c:pt>
              </c:strCache>
            </c:strRef>
          </c:tx>
          <c:invertIfNegative val="0"/>
          <c:cat>
            <c:strRef>
              <c:f>WEO_demindex!$CG$198:$CG$199</c:f>
              <c:strCache>
                <c:ptCount val="2"/>
                <c:pt idx="0">
                  <c:v>Otoriter</c:v>
                </c:pt>
                <c:pt idx="1">
                  <c:v>Demokrasi</c:v>
                </c:pt>
              </c:strCache>
            </c:strRef>
          </c:cat>
          <c:val>
            <c:numRef>
              <c:f>WEO_demindex!$CH$198:$CH$199</c:f>
              <c:numCache>
                <c:formatCode>General</c:formatCode>
                <c:ptCount val="2"/>
                <c:pt idx="0">
                  <c:v>57.683652670895</c:v>
                </c:pt>
                <c:pt idx="1">
                  <c:v>3.351414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7400"/>
        <c:axId val="937908856"/>
      </c:barChart>
      <c:catAx>
        <c:axId val="3727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7908856"/>
        <c:crosses val="autoZero"/>
        <c:auto val="1"/>
        <c:lblAlgn val="ctr"/>
        <c:lblOffset val="100"/>
        <c:noMultiLvlLbl val="0"/>
      </c:catAx>
      <c:valAx>
        <c:axId val="9379088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27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HeritageFoundation!$BH$5</c:f>
              <c:strCache>
                <c:ptCount val="1"/>
                <c:pt idx="0">
                  <c:v>Ekonomik Özgürlükler</c:v>
                </c:pt>
              </c:strCache>
            </c:strRef>
          </c:tx>
          <c:invertIfNegative val="0"/>
          <c:cat>
            <c:strRef>
              <c:f>HeritageFoundation!$BG$6:$BG$7</c:f>
              <c:strCache>
                <c:ptCount val="2"/>
                <c:pt idx="0">
                  <c:v>Otoriter</c:v>
                </c:pt>
                <c:pt idx="1">
                  <c:v>Demokrasi</c:v>
                </c:pt>
              </c:strCache>
            </c:strRef>
          </c:cat>
          <c:val>
            <c:numRef>
              <c:f>HeritageFoundation!$BH$6:$BH$7</c:f>
              <c:numCache>
                <c:formatCode>General</c:formatCode>
                <c:ptCount val="2"/>
                <c:pt idx="0">
                  <c:v>54.19846153846153</c:v>
                </c:pt>
                <c:pt idx="1">
                  <c:v>74.355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545144"/>
        <c:axId val="605569352"/>
      </c:barChart>
      <c:catAx>
        <c:axId val="749545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5569352"/>
        <c:crosses val="autoZero"/>
        <c:auto val="1"/>
        <c:lblAlgn val="ctr"/>
        <c:lblOffset val="100"/>
        <c:noMultiLvlLbl val="0"/>
      </c:catAx>
      <c:valAx>
        <c:axId val="605569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49545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HeritageFoundation!$BJ$5</c:f>
              <c:strCache>
                <c:ptCount val="1"/>
                <c:pt idx="0">
                  <c:v>Mülkiyet Hakkı</c:v>
                </c:pt>
              </c:strCache>
            </c:strRef>
          </c:tx>
          <c:invertIfNegative val="0"/>
          <c:cat>
            <c:strRef>
              <c:f>HeritageFoundation!$BI$6:$BI$7</c:f>
              <c:strCache>
                <c:ptCount val="2"/>
                <c:pt idx="0">
                  <c:v>Otoriter</c:v>
                </c:pt>
                <c:pt idx="1">
                  <c:v>Demokrasi</c:v>
                </c:pt>
              </c:strCache>
            </c:strRef>
          </c:cat>
          <c:val>
            <c:numRef>
              <c:f>HeritageFoundation!$BJ$6:$BJ$7</c:f>
              <c:numCache>
                <c:formatCode>General</c:formatCode>
                <c:ptCount val="2"/>
                <c:pt idx="0">
                  <c:v>25.11904761904762</c:v>
                </c:pt>
                <c:pt idx="1">
                  <c:v>85.5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142680"/>
        <c:axId val="937918552"/>
      </c:barChart>
      <c:catAx>
        <c:axId val="938142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7918552"/>
        <c:crosses val="autoZero"/>
        <c:auto val="1"/>
        <c:lblAlgn val="ctr"/>
        <c:lblOffset val="100"/>
        <c:noMultiLvlLbl val="0"/>
      </c:catAx>
      <c:valAx>
        <c:axId val="937918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8142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HeritageFoundation!$BL$5</c:f>
              <c:strCache>
                <c:ptCount val="1"/>
                <c:pt idx="0">
                  <c:v>Emeğin Özgürlüğü</c:v>
                </c:pt>
              </c:strCache>
            </c:strRef>
          </c:tx>
          <c:invertIfNegative val="0"/>
          <c:cat>
            <c:strRef>
              <c:f>HeritageFoundation!$BK$6:$BK$7</c:f>
              <c:strCache>
                <c:ptCount val="2"/>
                <c:pt idx="0">
                  <c:v>Otoriter</c:v>
                </c:pt>
                <c:pt idx="1">
                  <c:v>Demokrasi</c:v>
                </c:pt>
              </c:strCache>
            </c:strRef>
          </c:cat>
          <c:val>
            <c:numRef>
              <c:f>HeritageFoundation!$BL$6:$BL$7</c:f>
              <c:numCache>
                <c:formatCode>General</c:formatCode>
                <c:ptCount val="2"/>
                <c:pt idx="0">
                  <c:v>58.15</c:v>
                </c:pt>
                <c:pt idx="1">
                  <c:v>65.44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208328"/>
        <c:axId val="937679000"/>
      </c:barChart>
      <c:catAx>
        <c:axId val="938208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7679000"/>
        <c:crosses val="autoZero"/>
        <c:auto val="1"/>
        <c:lblAlgn val="ctr"/>
        <c:lblOffset val="100"/>
        <c:noMultiLvlLbl val="0"/>
      </c:catAx>
      <c:valAx>
        <c:axId val="937679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8208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HeritageFoundation!$BN$5</c:f>
              <c:strCache>
                <c:ptCount val="1"/>
                <c:pt idx="0">
                  <c:v>Yatırım Özgürlüğü</c:v>
                </c:pt>
              </c:strCache>
            </c:strRef>
          </c:tx>
          <c:invertIfNegative val="0"/>
          <c:cat>
            <c:strRef>
              <c:f>HeritageFoundation!$BM$6:$BM$7</c:f>
              <c:strCache>
                <c:ptCount val="2"/>
                <c:pt idx="0">
                  <c:v>Otoriter</c:v>
                </c:pt>
                <c:pt idx="1">
                  <c:v>Demokrasi</c:v>
                </c:pt>
              </c:strCache>
            </c:strRef>
          </c:cat>
          <c:val>
            <c:numRef>
              <c:f>HeritageFoundation!$BN$6:$BN$7</c:f>
              <c:numCache>
                <c:formatCode>General</c:formatCode>
                <c:ptCount val="2"/>
                <c:pt idx="0">
                  <c:v>38.48837209302326</c:v>
                </c:pt>
                <c:pt idx="1">
                  <c:v>83.75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817208"/>
        <c:axId val="699109928"/>
      </c:barChart>
      <c:catAx>
        <c:axId val="1153817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99109928"/>
        <c:crosses val="autoZero"/>
        <c:auto val="1"/>
        <c:lblAlgn val="ctr"/>
        <c:lblOffset val="100"/>
        <c:noMultiLvlLbl val="0"/>
      </c:catAx>
      <c:valAx>
        <c:axId val="699109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3817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0.1979</cdr:x>
      <cdr:y>0.07961</cdr:y>
    </cdr:from>
    <cdr:to>
      <cdr:x>0.38693</cdr:x>
      <cdr:y>0.19505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3620" y="338666"/>
          <a:ext cx="1388534" cy="491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600" b="1" dirty="0" smtClean="0"/>
            <a:t>% 57</a:t>
          </a:r>
          <a:endParaRPr lang="en-US" sz="2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/>
          <a:lstStyle/>
          <a:p>
            <a:r>
              <a:rPr lang="en-US" sz="4200" dirty="0" err="1" smtClean="0"/>
              <a:t>Türkiye</a:t>
            </a:r>
            <a:r>
              <a:rPr lang="en-US" sz="4200" dirty="0" smtClean="0"/>
              <a:t> </a:t>
            </a:r>
            <a:r>
              <a:rPr lang="en-US" sz="4200" dirty="0" err="1" smtClean="0"/>
              <a:t>yol</a:t>
            </a:r>
            <a:r>
              <a:rPr lang="en-US" sz="4200" dirty="0" smtClean="0"/>
              <a:t> </a:t>
            </a:r>
            <a:r>
              <a:rPr lang="en-US" sz="4200" dirty="0" err="1" smtClean="0"/>
              <a:t>ayrımında</a:t>
            </a:r>
            <a:r>
              <a:rPr lang="en-US" sz="4200" dirty="0" smtClean="0"/>
              <a:t>: </a:t>
            </a:r>
            <a:r>
              <a:rPr lang="en-US" sz="4200" dirty="0" err="1" smtClean="0"/>
              <a:t>Diktatörlük</a:t>
            </a:r>
            <a:r>
              <a:rPr lang="en-US" sz="4200" dirty="0" smtClean="0"/>
              <a:t> </a:t>
            </a:r>
            <a:r>
              <a:rPr lang="en-US" sz="4200" dirty="0" err="1" smtClean="0"/>
              <a:t>mü</a:t>
            </a:r>
            <a:r>
              <a:rPr lang="en-US" sz="4200" dirty="0" smtClean="0"/>
              <a:t> </a:t>
            </a:r>
            <a:r>
              <a:rPr lang="en-US" sz="4200" dirty="0" err="1" smtClean="0"/>
              <a:t>Demokrasi</a:t>
            </a:r>
            <a:r>
              <a:rPr lang="en-US" sz="4200" dirty="0" smtClean="0"/>
              <a:t> mi? </a:t>
            </a:r>
            <a:r>
              <a:rPr lang="en-US" sz="4200" dirty="0" err="1" smtClean="0"/>
              <a:t>Yoksulluk</a:t>
            </a:r>
            <a:r>
              <a:rPr lang="en-US" sz="4200" dirty="0" smtClean="0"/>
              <a:t> mu </a:t>
            </a:r>
            <a:r>
              <a:rPr lang="en-US" sz="4200" dirty="0" err="1" smtClean="0"/>
              <a:t>Refah</a:t>
            </a:r>
            <a:r>
              <a:rPr lang="en-US" sz="4200" dirty="0" smtClean="0"/>
              <a:t> </a:t>
            </a:r>
            <a:r>
              <a:rPr lang="en-US" sz="4200" dirty="0" err="1" smtClean="0"/>
              <a:t>mı</a:t>
            </a:r>
            <a:r>
              <a:rPr lang="en-US" sz="4200" dirty="0" smtClean="0"/>
              <a:t>?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29100"/>
            <a:ext cx="7342188" cy="17526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Selin Sayek </a:t>
            </a:r>
            <a:r>
              <a:rPr lang="en-US" sz="3200" b="1" i="1" dirty="0" err="1" smtClean="0"/>
              <a:t>Böke</a:t>
            </a:r>
            <a:endParaRPr lang="en-US" sz="3200" b="1" i="1" dirty="0" smtClean="0"/>
          </a:p>
          <a:p>
            <a:r>
              <a:rPr lang="en-US" sz="3200" b="1" i="1" dirty="0" smtClean="0"/>
              <a:t>CHP</a:t>
            </a:r>
            <a:endParaRPr lang="en-US" sz="3200" b="1" i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9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Özgürlüğü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793294"/>
              </p:ext>
            </p:extLst>
          </p:nvPr>
        </p:nvGraphicFramePr>
        <p:xfrm>
          <a:off x="900113" y="1794933"/>
          <a:ext cx="7345362" cy="427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2399" y="3652910"/>
            <a:ext cx="142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38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31466" y="1794933"/>
            <a:ext cx="86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83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1050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Veri</a:t>
            </a:r>
            <a:r>
              <a:rPr lang="en-US" b="1" i="1" dirty="0" smtClean="0"/>
              <a:t> </a:t>
            </a:r>
            <a:r>
              <a:rPr lang="en-US" b="1" i="1" dirty="0" err="1" smtClean="0"/>
              <a:t>Kaynakları</a:t>
            </a:r>
            <a:r>
              <a:rPr lang="en-US" b="1" i="1" dirty="0" smtClean="0"/>
              <a:t>:</a:t>
            </a:r>
          </a:p>
          <a:p>
            <a:r>
              <a:rPr lang="en-US" dirty="0" smtClean="0"/>
              <a:t>TÜİK</a:t>
            </a:r>
          </a:p>
          <a:p>
            <a:r>
              <a:rPr lang="en-US" dirty="0" smtClean="0"/>
              <a:t>IMF,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Görünümü</a:t>
            </a:r>
            <a:r>
              <a:rPr lang="en-US" dirty="0" smtClean="0"/>
              <a:t> </a:t>
            </a:r>
            <a:r>
              <a:rPr lang="en-US" dirty="0" err="1" smtClean="0"/>
              <a:t>Veritabanı</a:t>
            </a:r>
            <a:endParaRPr lang="en-US" dirty="0" smtClean="0"/>
          </a:p>
          <a:p>
            <a:r>
              <a:rPr lang="en-US" dirty="0" smtClean="0"/>
              <a:t>Heritage Foundation,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Özgürlükler</a:t>
            </a:r>
            <a:r>
              <a:rPr lang="en-US" dirty="0" smtClean="0"/>
              <a:t> </a:t>
            </a:r>
            <a:r>
              <a:rPr lang="en-US" dirty="0" err="1" smtClean="0"/>
              <a:t>Veritabanı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Kişi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Başına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Gelir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cari</a:t>
            </a:r>
            <a:r>
              <a:rPr lang="en-US" dirty="0" smtClean="0">
                <a:latin typeface="Calibri"/>
                <a:cs typeface="Calibri"/>
              </a:rPr>
              <a:t> ABD </a:t>
            </a:r>
            <a:r>
              <a:rPr lang="en-US" dirty="0" err="1" smtClean="0">
                <a:latin typeface="Calibri"/>
                <a:cs typeface="Calibri"/>
              </a:rPr>
              <a:t>doları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175981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90133" y="1768674"/>
            <a:ext cx="62314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latin typeface="Calibri"/>
                <a:cs typeface="Calibri"/>
              </a:rPr>
              <a:t>Demokrasilerde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  <a:r>
              <a:rPr lang="en-US" sz="2200" b="1" dirty="0" err="1" smtClean="0">
                <a:latin typeface="Calibri"/>
                <a:cs typeface="Calibri"/>
              </a:rPr>
              <a:t>kişi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  <a:r>
              <a:rPr lang="en-US" sz="2200" b="1" dirty="0" err="1" smtClean="0">
                <a:latin typeface="Calibri"/>
                <a:cs typeface="Calibri"/>
              </a:rPr>
              <a:t>başına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  <a:r>
              <a:rPr lang="en-US" sz="2200" b="1" dirty="0" err="1" smtClean="0">
                <a:latin typeface="Calibri"/>
                <a:cs typeface="Calibri"/>
              </a:rPr>
              <a:t>gelir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</a:p>
          <a:p>
            <a:pPr algn="ctr"/>
            <a:r>
              <a:rPr lang="en-US" sz="2200" b="1" dirty="0" err="1" smtClean="0">
                <a:latin typeface="Calibri"/>
                <a:cs typeface="Calibri"/>
              </a:rPr>
              <a:t>diktatörlüklerden</a:t>
            </a:r>
            <a:r>
              <a:rPr lang="en-US" sz="2200" b="1" dirty="0" smtClean="0">
                <a:latin typeface="Calibri"/>
                <a:cs typeface="Calibri"/>
              </a:rPr>
              <a:t> 7 </a:t>
            </a:r>
            <a:r>
              <a:rPr lang="en-US" sz="2200" b="1" dirty="0" err="1" smtClean="0">
                <a:latin typeface="Calibri"/>
                <a:cs typeface="Calibri"/>
              </a:rPr>
              <a:t>kat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  <a:r>
              <a:rPr lang="en-US" sz="2200" b="1" dirty="0" err="1" smtClean="0">
                <a:latin typeface="Calibri"/>
                <a:cs typeface="Calibri"/>
              </a:rPr>
              <a:t>daha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  <a:r>
              <a:rPr lang="en-US" sz="2200" b="1" dirty="0" err="1" smtClean="0">
                <a:latin typeface="Calibri"/>
                <a:cs typeface="Calibri"/>
              </a:rPr>
              <a:t>fazla</a:t>
            </a:r>
            <a:endParaRPr lang="en-US" sz="2200" b="1" dirty="0">
              <a:latin typeface="Calibri"/>
              <a:cs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642533" y="3708401"/>
            <a:ext cx="6231467" cy="16932"/>
          </a:xfrm>
          <a:prstGeom prst="line">
            <a:avLst/>
          </a:prstGeom>
          <a:ln w="76200" cmpd="sng">
            <a:solidFill>
              <a:srgbClr val="4B5A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42533" y="5398532"/>
            <a:ext cx="6383867" cy="0"/>
          </a:xfrm>
          <a:prstGeom prst="line">
            <a:avLst/>
          </a:prstGeom>
          <a:ln w="762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98267" y="3251200"/>
            <a:ext cx="145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35,000 $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98267" y="4995333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4,700 $</a:t>
            </a:r>
            <a:endParaRPr lang="en-US" dirty="0"/>
          </a:p>
        </p:txBody>
      </p:sp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5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(</a:t>
            </a:r>
            <a:r>
              <a:rPr lang="en-US" dirty="0" err="1" smtClean="0"/>
              <a:t>cari</a:t>
            </a:r>
            <a:r>
              <a:rPr lang="en-US" dirty="0" smtClean="0"/>
              <a:t>, ABD </a:t>
            </a:r>
            <a:r>
              <a:rPr lang="en-US" dirty="0" err="1" smtClean="0"/>
              <a:t>doları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33979"/>
              </p:ext>
            </p:extLst>
          </p:nvPr>
        </p:nvGraphicFramePr>
        <p:xfrm>
          <a:off x="900113" y="1778000"/>
          <a:ext cx="7345362" cy="428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ayrımında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238175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7484533" y="2766536"/>
            <a:ext cx="355600" cy="982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4533" y="3937000"/>
            <a:ext cx="355600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36266" y="2688272"/>
            <a:ext cx="147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Demokrasi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99200" y="3748669"/>
            <a:ext cx="171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Diktatörlük</a:t>
            </a:r>
            <a:endParaRPr lang="en-US" b="1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4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İşsizlik</a:t>
            </a:r>
            <a:r>
              <a:rPr lang="en-US" dirty="0" smtClean="0">
                <a:latin typeface="Calibri"/>
                <a:cs typeface="Calibri"/>
              </a:rPr>
              <a:t> 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yıllık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ortalama</a:t>
            </a:r>
            <a:r>
              <a:rPr lang="en-US" dirty="0" smtClean="0">
                <a:latin typeface="Calibri"/>
                <a:cs typeface="Calibri"/>
              </a:rPr>
              <a:t>, % </a:t>
            </a:r>
            <a:r>
              <a:rPr lang="en-US" dirty="0" err="1" smtClean="0">
                <a:latin typeface="Calibri"/>
                <a:cs typeface="Calibri"/>
              </a:rPr>
              <a:t>olarak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73552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3403600"/>
            <a:ext cx="64685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00" y="3979333"/>
            <a:ext cx="6468533" cy="16934"/>
          </a:xfrm>
          <a:prstGeom prst="line">
            <a:avLst/>
          </a:prstGeom>
          <a:ln w="76200" cmpd="sng">
            <a:solidFill>
              <a:srgbClr val="4B5A6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47467" y="2877066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9,9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47467" y="4148667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7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1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Enflasyon</a:t>
            </a:r>
            <a:r>
              <a:rPr lang="en-US" dirty="0" smtClean="0"/>
              <a:t>, 1991-2015 (</a:t>
            </a:r>
            <a:r>
              <a:rPr lang="en-US" dirty="0" err="1" smtClean="0"/>
              <a:t>ortalama</a:t>
            </a:r>
            <a:r>
              <a:rPr lang="en-US" dirty="0" smtClean="0"/>
              <a:t> </a:t>
            </a:r>
            <a:r>
              <a:rPr lang="en-US" dirty="0" err="1" smtClean="0"/>
              <a:t>yıllık</a:t>
            </a:r>
            <a:r>
              <a:rPr lang="en-US" dirty="0" smtClean="0"/>
              <a:t>, % </a:t>
            </a:r>
            <a:r>
              <a:rPr lang="en-US" dirty="0" err="1" smtClean="0"/>
              <a:t>olarak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695503"/>
              </p:ext>
            </p:extLst>
          </p:nvPr>
        </p:nvGraphicFramePr>
        <p:xfrm>
          <a:off x="900113" y="1811867"/>
          <a:ext cx="7345362" cy="4253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09734" y="5012267"/>
            <a:ext cx="11006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% 3</a:t>
            </a:r>
            <a:endParaRPr lang="en-US" sz="2600" b="1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2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Özgürlükler</a:t>
            </a:r>
            <a:r>
              <a:rPr lang="en-US" dirty="0" smtClean="0"/>
              <a:t> </a:t>
            </a:r>
            <a:r>
              <a:rPr lang="en-US" dirty="0" err="1" smtClean="0"/>
              <a:t>Endeksi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496571"/>
              </p:ext>
            </p:extLst>
          </p:nvPr>
        </p:nvGraphicFramePr>
        <p:xfrm>
          <a:off x="900113" y="1794933"/>
          <a:ext cx="7345362" cy="427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2401" y="2726267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54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79066" y="1794933"/>
            <a:ext cx="1032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74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94050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553648"/>
              </p:ext>
            </p:extLst>
          </p:nvPr>
        </p:nvGraphicFramePr>
        <p:xfrm>
          <a:off x="900113" y="1794933"/>
          <a:ext cx="7345362" cy="427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1600" y="4127043"/>
            <a:ext cx="111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25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28956" y="1610267"/>
            <a:ext cx="7976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85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86869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Emeğin</a:t>
            </a:r>
            <a:r>
              <a:rPr lang="en-US" dirty="0" smtClean="0"/>
              <a:t> </a:t>
            </a:r>
            <a:r>
              <a:rPr lang="en-US" dirty="0" err="1" smtClean="0"/>
              <a:t>Özgürlüğü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209042"/>
              </p:ext>
            </p:extLst>
          </p:nvPr>
        </p:nvGraphicFramePr>
        <p:xfrm>
          <a:off x="900113" y="1727200"/>
          <a:ext cx="7345362" cy="433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" y="417195"/>
            <a:ext cx="399415" cy="471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4000" y="3911600"/>
            <a:ext cx="86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58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2933" y="1600941"/>
            <a:ext cx="1049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65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241771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156</TotalTime>
  <Words>108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Capital</vt:lpstr>
      <vt:lpstr>Türkiye yol ayrımında: Diktatörlük mü Demokrasi mi? Yoksulluk mu Refah mı?</vt:lpstr>
      <vt:lpstr>Kişi Başına Gelir, cari ABD doları</vt:lpstr>
      <vt:lpstr>Türkiye, Kişi Başına Gelir (cari, ABD doları)</vt:lpstr>
      <vt:lpstr>Türkiye yol ayrımında</vt:lpstr>
      <vt:lpstr>İşsizlik  (yıllık ortalama, % olarak)</vt:lpstr>
      <vt:lpstr>Enflasyon, 1991-2015 (ortalama yıllık, % olarak)</vt:lpstr>
      <vt:lpstr>Ekonomik Özgürlükler Endeksi</vt:lpstr>
      <vt:lpstr>Mülkiyet Hakkı</vt:lpstr>
      <vt:lpstr>Emeğin Özgürlüğü</vt:lpstr>
      <vt:lpstr>Yatırım Özgürlüğü</vt:lpstr>
      <vt:lpstr>PowerPoint Presentation</vt:lpstr>
    </vt:vector>
  </TitlesOfParts>
  <Company>Gama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 Boke</dc:creator>
  <cp:lastModifiedBy>Mert Boke</cp:lastModifiedBy>
  <cp:revision>19</cp:revision>
  <dcterms:created xsi:type="dcterms:W3CDTF">2016-12-29T11:57:47Z</dcterms:created>
  <dcterms:modified xsi:type="dcterms:W3CDTF">2016-12-29T14:33:59Z</dcterms:modified>
</cp:coreProperties>
</file>